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2" r:id="rId10"/>
    <p:sldId id="263" r:id="rId11"/>
    <p:sldId id="267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118" autoAdjust="0"/>
    <p:restoredTop sz="94660"/>
  </p:normalViewPr>
  <p:slideViewPr>
    <p:cSldViewPr showGuides="1">
      <p:cViewPr varScale="1">
        <p:scale>
          <a:sx n="68" d="100"/>
          <a:sy n="68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8C04CD3-2C34-42AA-9FC0-E1AC12883304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C04CD3-2C34-42AA-9FC0-E1AC12883304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C04CD3-2C34-42AA-9FC0-E1AC12883304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04CD3-2C34-42AA-9FC0-E1AC12883304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8C04CD3-2C34-42AA-9FC0-E1AC12883304}" type="datetimeFigureOut">
              <a:rPr lang="ru-RU" smtClean="0"/>
              <a:pPr/>
              <a:t>22.09.2019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CCB5483-9574-4952-A852-D77A2DF6C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Курсы по выбору в 9-х классах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Педагог – психолог, руководитель </a:t>
            </a:r>
            <a:r>
              <a:rPr lang="ru-RU" dirty="0" err="1" smtClean="0"/>
              <a:t>апробационной</a:t>
            </a:r>
            <a:r>
              <a:rPr lang="ru-RU" dirty="0" smtClean="0"/>
              <a:t> площадки</a:t>
            </a:r>
          </a:p>
          <a:p>
            <a:r>
              <a:rPr lang="ru-RU" dirty="0" err="1" smtClean="0"/>
              <a:t>Кислицина</a:t>
            </a:r>
            <a:r>
              <a:rPr lang="ru-RU" dirty="0" smtClean="0"/>
              <a:t> Людмила Николаевна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/>
              <a:t>  Курсы по выбору для учащихся 9-х классов реализуются в рамках учебного плана и </a:t>
            </a:r>
            <a:r>
              <a:rPr lang="ru-RU" sz="4400" b="1" i="1" u="sng" dirty="0" smtClean="0">
                <a:solidFill>
                  <a:srgbClr val="FF0000"/>
                </a:solidFill>
              </a:rPr>
              <a:t>ЯВЛЯЮТСЯ ОБЯЗАТЕЛЬНЫМИ ДЛЯ ПОСЕЩЕНИЯ!!!</a:t>
            </a:r>
          </a:p>
          <a:p>
            <a:pPr algn="ctr">
              <a:buNone/>
            </a:pPr>
            <a:r>
              <a:rPr lang="ru-RU" sz="2800" i="1" dirty="0" smtClean="0"/>
              <a:t>(Необходимо посетить и получить зачет не менее чем по 6 курсам)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Какой результат мы ожидаем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Учащиеся серьезно и осознано подойдут к выбору своей дальнейшей образовательной траектории. Осознано подойдут к выбору профессии и продолжат свое обучение в </a:t>
            </a:r>
            <a:r>
              <a:rPr lang="ru-RU" dirty="0" err="1" smtClean="0"/>
              <a:t>СУЗе</a:t>
            </a:r>
            <a:r>
              <a:rPr lang="ru-RU" dirty="0" smtClean="0"/>
              <a:t> или продолжат свое обучение в старшей школе и осознано подойдут к выбору профиля обучения, реализации ИУП успешно сдадут ЕГЭ и продолжат обучение в ВУЗе по ранее выбранному профилю. Увеличится процент учащихся поступивших в ВУЗы.</a:t>
            </a:r>
          </a:p>
          <a:p>
            <a:r>
              <a:rPr lang="ru-RU" dirty="0" smtClean="0"/>
              <a:t>Формирование способности к планированию индивидуального маршрута деятельности с целью  профильного и профессионального самоопределения.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Организация проведения курсов по выбору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Образовательное событие </a:t>
            </a:r>
          </a:p>
          <a:p>
            <a:pPr algn="just">
              <a:buNone/>
            </a:pPr>
            <a:r>
              <a:rPr lang="ru-RU" dirty="0" smtClean="0"/>
              <a:t>Цель: Мотивирование учащихся, погружение в деятельность</a:t>
            </a:r>
          </a:p>
          <a:p>
            <a:pPr algn="just"/>
            <a:r>
              <a:rPr lang="ru-RU" dirty="0" smtClean="0"/>
              <a:t>Выбор курса совместно с </a:t>
            </a:r>
            <a:r>
              <a:rPr lang="ru-RU" dirty="0" err="1" smtClean="0"/>
              <a:t>тьютором</a:t>
            </a:r>
            <a:r>
              <a:rPr lang="ru-RU" dirty="0" smtClean="0"/>
              <a:t> (заполнение дневника </a:t>
            </a:r>
            <a:r>
              <a:rPr lang="ru-RU" dirty="0" err="1" smtClean="0"/>
              <a:t>тьюторанта</a:t>
            </a:r>
            <a:r>
              <a:rPr lang="ru-RU" dirty="0" smtClean="0"/>
              <a:t>)</a:t>
            </a:r>
          </a:p>
          <a:p>
            <a:pPr algn="just"/>
            <a:r>
              <a:rPr lang="ru-RU" dirty="0" smtClean="0"/>
              <a:t>Прохождение курса (2 занятия – изучение теоретического материала по курсу, 2 занятия (в форме </a:t>
            </a:r>
            <a:r>
              <a:rPr lang="ru-RU" dirty="0" err="1" smtClean="0"/>
              <a:t>интенсива</a:t>
            </a:r>
            <a:r>
              <a:rPr lang="ru-RU" dirty="0" smtClean="0"/>
              <a:t>) – деятельность практической направленности).</a:t>
            </a:r>
          </a:p>
          <a:p>
            <a:pPr algn="just"/>
            <a:r>
              <a:rPr lang="ru-RU" dirty="0" smtClean="0"/>
              <a:t>Промежуточный </a:t>
            </a:r>
            <a:r>
              <a:rPr lang="ru-RU" dirty="0" err="1" smtClean="0"/>
              <a:t>тьюториал</a:t>
            </a:r>
            <a:r>
              <a:rPr lang="ru-RU" dirty="0" smtClean="0"/>
              <a:t> (рефлексивный) – выбор следующего курса.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6474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Цель и задачи  курсов по выбору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Цель:</a:t>
            </a:r>
            <a:r>
              <a:rPr lang="ru-RU" sz="3600" dirty="0" smtClean="0"/>
              <a:t> Профильное и профессиональное самоопределение учащихся 9-х классов.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Задача: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/>
              <a:t>удовлетворение интересов и образовательных потребностей ученика.</a:t>
            </a:r>
          </a:p>
          <a:p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Образовательное меню курсов по выбору на </a:t>
            </a:r>
            <a:r>
              <a:rPr lang="en-US" sz="3200" dirty="0" smtClean="0"/>
              <a:t>I</a:t>
            </a:r>
            <a:r>
              <a:rPr lang="ru-RU" sz="3200" dirty="0" smtClean="0"/>
              <a:t> полугодие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«Кальций 2+» - </a:t>
            </a:r>
            <a:r>
              <a:rPr lang="ru-RU" b="1" i="1" dirty="0" smtClean="0"/>
              <a:t>Каменева Татьяна Ивановна</a:t>
            </a:r>
          </a:p>
          <a:p>
            <a:r>
              <a:rPr lang="ru-RU" dirty="0" smtClean="0"/>
              <a:t>«Египетский треугольник» - </a:t>
            </a:r>
            <a:r>
              <a:rPr lang="ru-RU" b="1" i="1" dirty="0" err="1" smtClean="0"/>
              <a:t>Норцева</a:t>
            </a:r>
            <a:r>
              <a:rPr lang="ru-RU" b="1" i="1" dirty="0" smtClean="0"/>
              <a:t> Светлана Александровна</a:t>
            </a:r>
          </a:p>
          <a:p>
            <a:r>
              <a:rPr lang="ru-RU" dirty="0" smtClean="0"/>
              <a:t>«Переводчик, экскурсовод» - </a:t>
            </a:r>
            <a:r>
              <a:rPr lang="ru-RU" b="1" i="1" dirty="0" smtClean="0"/>
              <a:t>Богданова Наталья Владимировна</a:t>
            </a:r>
          </a:p>
          <a:p>
            <a:r>
              <a:rPr lang="ru-RU" dirty="0" smtClean="0"/>
              <a:t>«Право вокруг нас» - </a:t>
            </a:r>
            <a:r>
              <a:rPr lang="ru-RU" b="1" dirty="0" err="1" smtClean="0"/>
              <a:t>Менлышева</a:t>
            </a:r>
            <a:r>
              <a:rPr lang="ru-RU" b="1" dirty="0" smtClean="0"/>
              <a:t> Елена Анатолиевна</a:t>
            </a:r>
          </a:p>
          <a:p>
            <a:r>
              <a:rPr lang="ru-RU" dirty="0" smtClean="0"/>
              <a:t>«География и транспортная логистика» - </a:t>
            </a:r>
            <a:r>
              <a:rPr lang="ru-RU" b="1" dirty="0" err="1" smtClean="0"/>
              <a:t>Кислицин</a:t>
            </a:r>
            <a:r>
              <a:rPr lang="ru-RU" b="1" dirty="0" smtClean="0"/>
              <a:t> Александр Григорьевич</a:t>
            </a:r>
          </a:p>
          <a:p>
            <a:r>
              <a:rPr lang="ru-RU" dirty="0" smtClean="0"/>
              <a:t>«Печатаем вслепую» - </a:t>
            </a:r>
            <a:r>
              <a:rPr lang="ru-RU" b="1" i="1" dirty="0" err="1" smtClean="0"/>
              <a:t>Пешнина</a:t>
            </a:r>
            <a:r>
              <a:rPr lang="ru-RU" b="1" i="1" dirty="0" smtClean="0"/>
              <a:t> Любовь Вячеславовна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Образовательное меню курсов по выбору на </a:t>
            </a:r>
            <a:r>
              <a:rPr lang="en-US" sz="3200" dirty="0" smtClean="0"/>
              <a:t>II</a:t>
            </a:r>
            <a:r>
              <a:rPr lang="ru-RU" sz="3200" dirty="0" smtClean="0"/>
              <a:t> полугодие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«Будьте здоровы» - </a:t>
            </a:r>
            <a:r>
              <a:rPr lang="ru-RU" b="1" i="1" dirty="0" err="1" smtClean="0"/>
              <a:t>Паршакова</a:t>
            </a:r>
            <a:r>
              <a:rPr lang="ru-RU" b="1" i="1" dirty="0" smtClean="0"/>
              <a:t> Ольга Анатольевна</a:t>
            </a:r>
          </a:p>
          <a:p>
            <a:r>
              <a:rPr lang="ru-RU" dirty="0" smtClean="0"/>
              <a:t>«Бизнес и Я»- </a:t>
            </a:r>
            <a:r>
              <a:rPr lang="ru-RU" b="1" i="1" dirty="0" smtClean="0"/>
              <a:t>Касьянова Нина Александровна</a:t>
            </a:r>
          </a:p>
          <a:p>
            <a:r>
              <a:rPr lang="ru-RU" dirty="0" smtClean="0"/>
              <a:t>«Архитектурное черчение » - </a:t>
            </a:r>
            <a:r>
              <a:rPr lang="ru-RU" b="1" i="1" dirty="0" err="1" smtClean="0"/>
              <a:t>Сапешко</a:t>
            </a:r>
            <a:r>
              <a:rPr lang="ru-RU" b="1" i="1" dirty="0" smtClean="0"/>
              <a:t> Лилия Владимировна</a:t>
            </a:r>
          </a:p>
          <a:p>
            <a:r>
              <a:rPr lang="ru-RU" dirty="0" smtClean="0"/>
              <a:t> «Я и мое будущее» - </a:t>
            </a:r>
            <a:r>
              <a:rPr lang="ru-RU" b="1" i="1" dirty="0" smtClean="0"/>
              <a:t>Кислицина Людмила Николаевна</a:t>
            </a:r>
          </a:p>
          <a:p>
            <a:r>
              <a:rPr lang="ru-RU" b="1" i="1" dirty="0" smtClean="0"/>
              <a:t>«Журналистика» -  </a:t>
            </a:r>
            <a:r>
              <a:rPr lang="ru-RU" b="1" i="1" dirty="0" err="1" smtClean="0"/>
              <a:t>Чернятович</a:t>
            </a:r>
            <a:r>
              <a:rPr lang="ru-RU" b="1" i="1" dirty="0" smtClean="0"/>
              <a:t> Ирина Евгеньевна</a:t>
            </a:r>
          </a:p>
          <a:p>
            <a:r>
              <a:rPr lang="ru-RU" dirty="0" smtClean="0"/>
              <a:t>_____________________________________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Стандарт определяет следующие профильные направления: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Социально – экономический</a:t>
            </a:r>
          </a:p>
          <a:p>
            <a:r>
              <a:rPr lang="ru-RU" dirty="0" smtClean="0"/>
              <a:t>Технологический</a:t>
            </a:r>
          </a:p>
          <a:p>
            <a:r>
              <a:rPr lang="ru-RU" dirty="0" smtClean="0"/>
              <a:t>Гуманитарный</a:t>
            </a:r>
          </a:p>
          <a:p>
            <a:r>
              <a:rPr lang="ru-RU" dirty="0" smtClean="0"/>
              <a:t>Физико-математический</a:t>
            </a:r>
          </a:p>
          <a:p>
            <a:r>
              <a:rPr lang="ru-RU" dirty="0" smtClean="0"/>
              <a:t>Естественно – научный</a:t>
            </a:r>
          </a:p>
          <a:p>
            <a:pPr>
              <a:buNone/>
            </a:pPr>
            <a:r>
              <a:rPr lang="ru-RU" dirty="0" smtClean="0"/>
              <a:t>   Каждый из профилей содержит определенную направленность обучения </a:t>
            </a:r>
          </a:p>
          <a:p>
            <a:pPr>
              <a:buNone/>
            </a:pPr>
            <a:r>
              <a:rPr lang="ru-RU" dirty="0" smtClean="0"/>
              <a:t>Именно эти направления внутри профиля помогут учащимся определиться с профессией</a:t>
            </a:r>
          </a:p>
          <a:p>
            <a:pPr>
              <a:buNone/>
            </a:pPr>
            <a:r>
              <a:rPr lang="ru-RU" dirty="0" smtClean="0"/>
              <a:t>Содержание курсов, предлагаемых учащимся, ориентировано на профильное и профессиональное самоопределение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Курсы по выбору для учащихся 9-х классов реализуется в рамках </a:t>
            </a:r>
            <a:r>
              <a:rPr lang="ru-RU" dirty="0" err="1" smtClean="0"/>
              <a:t>апробационной</a:t>
            </a:r>
            <a:r>
              <a:rPr lang="ru-RU" dirty="0" smtClean="0"/>
              <a:t> площадки :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«</a:t>
            </a:r>
            <a:r>
              <a:rPr lang="ru-RU" sz="4000" dirty="0" err="1" smtClean="0">
                <a:solidFill>
                  <a:srgbClr val="FF0000"/>
                </a:solidFill>
              </a:rPr>
              <a:t>Тьюторское</a:t>
            </a:r>
            <a:r>
              <a:rPr lang="ru-RU" sz="4000" dirty="0" smtClean="0">
                <a:solidFill>
                  <a:srgbClr val="FF0000"/>
                </a:solidFill>
              </a:rPr>
              <a:t> сопровождение профильного и профессионального самоопределения учащихся 8-9 классов»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/>
          </a:bodyPr>
          <a:lstStyle/>
          <a:p>
            <a:r>
              <a:rPr lang="ru-RU" b="1" i="1" dirty="0" err="1" smtClean="0"/>
              <a:t>Тьютор</a:t>
            </a:r>
            <a:r>
              <a:rPr lang="ru-RU" b="1" i="1" dirty="0" smtClean="0"/>
              <a:t> </a:t>
            </a:r>
            <a:r>
              <a:rPr lang="ru-RU" dirty="0" smtClean="0"/>
              <a:t>– педагогический работник, организующий процесс индивидуальной работы с учащимися по выявлению, формированию и развитию их познавательных интересов, сопровождающий процесс формирования их личностных результатов (помогает им разобраться в успехах, неудачах, сформулировать личный заказ к процессу обучения, выстроить цели на будущее), координирующий поиск информации обучающимися для самообразования.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/>
          <a:lstStyle/>
          <a:p>
            <a:r>
              <a:rPr lang="ru-RU" b="1" dirty="0" err="1" smtClean="0"/>
              <a:t>Тьюторант</a:t>
            </a:r>
            <a:r>
              <a:rPr lang="ru-RU" b="1" dirty="0" smtClean="0"/>
              <a:t> </a:t>
            </a:r>
            <a:r>
              <a:rPr lang="ru-RU" dirty="0" smtClean="0"/>
              <a:t>– человек (ученик), заинтересованный в области своего образовательного самоопределения,  в выстраивания своей </a:t>
            </a:r>
            <a:r>
              <a:rPr lang="ru-RU" b="1" dirty="0" smtClean="0"/>
              <a:t>индивидуальной </a:t>
            </a:r>
            <a:r>
              <a:rPr lang="ru-RU" dirty="0" smtClean="0"/>
              <a:t>траектории развития.</a:t>
            </a:r>
            <a:r>
              <a:rPr lang="ru-RU" b="1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i="1" dirty="0" err="1" smtClean="0"/>
              <a:t>Тьюторское</a:t>
            </a:r>
            <a:r>
              <a:rPr lang="ru-RU" b="1" i="1" dirty="0" smtClean="0"/>
              <a:t> сопровождение в образовании </a:t>
            </a:r>
            <a:r>
              <a:rPr lang="ru-RU" dirty="0" smtClean="0"/>
              <a:t>– педагогическая деятельность, которая направлена на реализацию принципа индивидуализации, включает организацию образовательной среды и сопровождение формирования и реализации ИОП.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141</TotalTime>
  <Words>493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Курсы по выбору в 9-х классах</vt:lpstr>
      <vt:lpstr>Цель и задачи  курсов по выбору</vt:lpstr>
      <vt:lpstr>Образовательное меню курсов по выбору на I полугодие</vt:lpstr>
      <vt:lpstr>Образовательное меню курсов по выбору на II полугодие</vt:lpstr>
      <vt:lpstr>Слайд 5</vt:lpstr>
      <vt:lpstr>Слайд 6</vt:lpstr>
      <vt:lpstr>Слайд 7</vt:lpstr>
      <vt:lpstr>Слайд 8</vt:lpstr>
      <vt:lpstr>Слайд 9</vt:lpstr>
      <vt:lpstr>Слайд 10</vt:lpstr>
      <vt:lpstr>Какой результат мы ожидаем </vt:lpstr>
      <vt:lpstr>Организация проведения курсов по выбору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Курсы по выбору в 9-х классах</dc:title>
  <dc:creator>Ученик</dc:creator>
  <cp:lastModifiedBy>1</cp:lastModifiedBy>
  <cp:revision>16</cp:revision>
  <dcterms:created xsi:type="dcterms:W3CDTF">2019-09-18T10:22:06Z</dcterms:created>
  <dcterms:modified xsi:type="dcterms:W3CDTF">2019-09-22T12:55:48Z</dcterms:modified>
</cp:coreProperties>
</file>